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6779"/>
    <a:srgbClr val="BEAEBA"/>
    <a:srgbClr val="6F5969"/>
    <a:srgbClr val="656365"/>
    <a:srgbClr val="FCDBBA"/>
    <a:srgbClr val="FFF8E5"/>
    <a:srgbClr val="5F8399"/>
    <a:srgbClr val="B2C4D2"/>
    <a:srgbClr val="9BB2C5"/>
    <a:srgbClr val="ABC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DFBA-A204-87F8-1F9B-5B3581784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8D399-E976-3A31-45EF-3D9D09378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B0C8D-932B-D634-FE2C-5BF13F1E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4DB1B-D804-9656-24D1-7E711A1A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DCC5E-CCD3-F4C2-4C32-3362035F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B55D-D9CB-4EB9-B350-D5915DCE8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C597B-EC25-EA82-BAE0-DC97AAEC8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645B3-FBFA-7D90-A281-92933C11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4BD10-DF6C-F412-6C2C-16B7FF96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86760-D01D-2D10-0ED3-99CC5A05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3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0D4D42-BD05-E47C-FDBD-7FC0D15C0F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0532-CC94-DEC2-7BC9-EB263E1B8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B50EA-5250-8E00-33A2-CEF3D855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EFF40-6D5B-2C5B-2AAB-CC4588F9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514B-4173-5F08-F405-9AE531E0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1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C4B48-1311-6C18-FFEC-38D08267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89856-5268-EF53-6A24-CF44329C7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7FAA5-3689-59D4-7503-9A9A38AE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9DC48-779F-E334-B484-81B682C84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D9CB1-A26E-3177-C724-3EB674C4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0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1A26-8ABD-B40B-8FA4-AB6959AD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E8DC0-316A-F5E0-169E-DC4E7FBD4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7C951-F504-C8FF-F39F-4B94FFBE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4B89A-734A-8989-944A-21FDF90D6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0A898-CAF1-835F-FDA7-1F9D9CB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1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36C1D-1C8A-7BE5-7E99-0FA7C598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216D3-950D-046D-DE09-FF101D8B0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DFE42-6462-D3F4-F36D-0A39E4A5C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B1AB3-43E1-A9B9-7B24-C7A4EA72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56E99-07BD-8695-4DC0-67E84B42C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104D5-F324-5238-EBF0-54851D2F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3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5AB5-F9B2-BD97-EDE8-9F5122C0C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7AB00-5B66-B06C-E013-B5C549E28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D0B0A-00B5-176C-DC27-076F489DC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50D46-F92E-DD25-4294-7FD10BDDF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0A482-C7BE-4D17-90B0-EBD79E775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DC57D-6CD6-8E38-236D-74C31277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D0E7C1-65CA-4123-3373-E073B2B9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73F90-53FA-0903-2AB2-3DCEC3E3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1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0C599-DA19-2225-D4F0-95401DC7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87F9E-A527-2C12-F0F3-67D21BF20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65F1E-964F-05DC-6F4A-CEE6EADB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2504B-6A48-6B8E-F3E0-E9F8BD4B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0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117482-F818-A9F8-4596-DF88A1111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D3A60-10D1-F97D-5387-74D784BE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4B5E4-44DF-FE68-E84B-2F805F45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3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9415-B110-5185-2FD6-882B04C11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1912D-631C-FB61-7239-E2AE123A6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0DA0E-271F-C271-39D0-CD71709D3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46EE1-49A8-1214-78FA-1E272DBF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65100-FB27-517C-9B9F-45B07631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C336A-7CD4-37A3-072F-D3B93E15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8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D9B1-F366-C1A0-F14A-1DDBEDEC4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0BD98-5028-2BA6-DAF0-8CA5F5C1E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AF0C1-FA58-5E48-C44D-883DDFD7A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A8FB3-E250-B5D4-F3D3-CC31DC3D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73375-E134-1C2E-8097-F68EDDB8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D2654-061E-3D68-FBC2-9FB0B012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8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BEFA9-98D9-6E2A-919F-99527471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BC68C-2B51-C221-5431-1BD114D61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B4060-8FEB-D194-3F40-132D6D2E0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3650-35B5-4E35-8CFC-428107FBB0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3F8F3-3789-0CE2-C06E-DF1F9A9E3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1D9D9-E9BE-0E98-147F-050F822F6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1FC6-8EA2-4B8B-8DCF-EBBA60A63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0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3D8CC0-DF31-C222-AF35-0E01161A0A02}"/>
              </a:ext>
            </a:extLst>
          </p:cNvPr>
          <p:cNvSpPr/>
          <p:nvPr/>
        </p:nvSpPr>
        <p:spPr>
          <a:xfrm>
            <a:off x="183046" y="523144"/>
            <a:ext cx="1423282" cy="546755"/>
          </a:xfrm>
          <a:prstGeom prst="rect">
            <a:avLst/>
          </a:prstGeom>
          <a:solidFill>
            <a:srgbClr val="4E725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FEDERAL OBJECTIVES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7F13A4-B0C6-F8EF-B201-1DAC856D3F7D}"/>
              </a:ext>
            </a:extLst>
          </p:cNvPr>
          <p:cNvSpPr/>
          <p:nvPr/>
        </p:nvSpPr>
        <p:spPr>
          <a:xfrm>
            <a:off x="1933659" y="523144"/>
            <a:ext cx="1423282" cy="546755"/>
          </a:xfrm>
          <a:prstGeom prst="rect">
            <a:avLst/>
          </a:prstGeom>
          <a:solidFill>
            <a:srgbClr val="5F83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GUIDING PRINCIPLES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B58446-EDDA-A5F2-66B5-7ED5414262E8}"/>
              </a:ext>
            </a:extLst>
          </p:cNvPr>
          <p:cNvSpPr/>
          <p:nvPr/>
        </p:nvSpPr>
        <p:spPr>
          <a:xfrm>
            <a:off x="3684272" y="523144"/>
            <a:ext cx="1423282" cy="546755"/>
          </a:xfrm>
          <a:prstGeom prst="rect">
            <a:avLst/>
          </a:prstGeom>
          <a:solidFill>
            <a:srgbClr val="65636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PLANNING OBJECTIVES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C4107-4806-9631-C493-54FDF53C721E}"/>
              </a:ext>
            </a:extLst>
          </p:cNvPr>
          <p:cNvSpPr/>
          <p:nvPr/>
        </p:nvSpPr>
        <p:spPr>
          <a:xfrm>
            <a:off x="5434885" y="523144"/>
            <a:ext cx="1423282" cy="546755"/>
          </a:xfrm>
          <a:prstGeom prst="rect">
            <a:avLst/>
          </a:prstGeom>
          <a:solidFill>
            <a:srgbClr val="E0A5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P&amp;G ACCOUNTS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AE2A88-FA8C-CB58-F016-4466C8BB277C}"/>
              </a:ext>
            </a:extLst>
          </p:cNvPr>
          <p:cNvSpPr/>
          <p:nvPr/>
        </p:nvSpPr>
        <p:spPr>
          <a:xfrm>
            <a:off x="7185498" y="523144"/>
            <a:ext cx="1423282" cy="546755"/>
          </a:xfrm>
          <a:prstGeom prst="rect">
            <a:avLst/>
          </a:prstGeom>
          <a:solidFill>
            <a:srgbClr val="C3842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EVALUATION CRITERIA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B581D4-4B71-786C-D2B2-DDE1C45EBFB5}"/>
              </a:ext>
            </a:extLst>
          </p:cNvPr>
          <p:cNvSpPr/>
          <p:nvPr/>
        </p:nvSpPr>
        <p:spPr>
          <a:xfrm>
            <a:off x="8936111" y="523144"/>
            <a:ext cx="1423282" cy="546755"/>
          </a:xfrm>
          <a:prstGeom prst="rect">
            <a:avLst/>
          </a:prstGeom>
          <a:solidFill>
            <a:srgbClr val="6F596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METRICS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000" baseline="30000" dirty="0">
                <a:solidFill>
                  <a:schemeClr val="bg1"/>
                </a:solidFill>
              </a:rPr>
              <a:t>A</a:t>
            </a:r>
            <a:r>
              <a:rPr lang="en-US" sz="1000" dirty="0">
                <a:solidFill>
                  <a:schemeClr val="bg1"/>
                </a:solidFill>
              </a:rPr>
              <a:t>QUALITATIVE </a:t>
            </a:r>
            <a:r>
              <a:rPr lang="en-US" sz="1000" baseline="30000" dirty="0">
                <a:solidFill>
                  <a:schemeClr val="bg1"/>
                </a:solidFill>
              </a:rPr>
              <a:t>1</a:t>
            </a:r>
            <a:r>
              <a:rPr lang="en-US" sz="1000" dirty="0">
                <a:solidFill>
                  <a:schemeClr val="bg1"/>
                </a:solidFill>
              </a:rPr>
              <a:t>QUANTITATIVE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B06481-0102-49DB-7019-23C0E34CFF82}"/>
              </a:ext>
            </a:extLst>
          </p:cNvPr>
          <p:cNvSpPr/>
          <p:nvPr/>
        </p:nvSpPr>
        <p:spPr>
          <a:xfrm>
            <a:off x="183046" y="1192379"/>
            <a:ext cx="1423282" cy="814543"/>
          </a:xfrm>
          <a:prstGeom prst="rect">
            <a:avLst/>
          </a:prstGeom>
          <a:solidFill>
            <a:srgbClr val="ABC2B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Maximize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Economic Development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7C120A-74DF-4DA3-A4D9-3DED620B553E}"/>
              </a:ext>
            </a:extLst>
          </p:cNvPr>
          <p:cNvSpPr/>
          <p:nvPr/>
        </p:nvSpPr>
        <p:spPr>
          <a:xfrm>
            <a:off x="183045" y="2129402"/>
            <a:ext cx="1423282" cy="814543"/>
          </a:xfrm>
          <a:prstGeom prst="rect">
            <a:avLst/>
          </a:prstGeom>
          <a:solidFill>
            <a:srgbClr val="ABC2B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Protect and Restore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Natural Systems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79D279-2396-4441-2114-78AAD65A4015}"/>
              </a:ext>
            </a:extLst>
          </p:cNvPr>
          <p:cNvSpPr/>
          <p:nvPr/>
        </p:nvSpPr>
        <p:spPr>
          <a:xfrm>
            <a:off x="1933659" y="1192379"/>
            <a:ext cx="1423282" cy="814543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Sustainable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Economic Development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B8F587-E08D-C703-573B-9FD67A67FB80}"/>
              </a:ext>
            </a:extLst>
          </p:cNvPr>
          <p:cNvSpPr/>
          <p:nvPr/>
        </p:nvSpPr>
        <p:spPr>
          <a:xfrm>
            <a:off x="1933659" y="2129402"/>
            <a:ext cx="1423282" cy="814543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Healthy &amp; Resilient Ecosystems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FE9B23-E6FF-D9DA-246A-3141517DCF0E}"/>
              </a:ext>
            </a:extLst>
          </p:cNvPr>
          <p:cNvSpPr/>
          <p:nvPr/>
        </p:nvSpPr>
        <p:spPr>
          <a:xfrm>
            <a:off x="1933659" y="3092258"/>
            <a:ext cx="1423282" cy="814543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Public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6A4BA1-D8F1-F652-5460-209421F2D67E}"/>
              </a:ext>
            </a:extLst>
          </p:cNvPr>
          <p:cNvSpPr/>
          <p:nvPr/>
        </p:nvSpPr>
        <p:spPr>
          <a:xfrm>
            <a:off x="1933659" y="4055114"/>
            <a:ext cx="1423282" cy="814543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Environmental Justice &amp; Equity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097A94E-4D36-0E71-7F6C-5DFF5F040F0F}"/>
              </a:ext>
            </a:extLst>
          </p:cNvPr>
          <p:cNvCxnSpPr>
            <a:stCxn id="2" idx="3"/>
            <a:endCxn id="10" idx="1"/>
          </p:cNvCxnSpPr>
          <p:nvPr/>
        </p:nvCxnSpPr>
        <p:spPr>
          <a:xfrm>
            <a:off x="1606328" y="1599651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9FA62E1-48DB-A2F2-D35E-E3C3B9CC47B4}"/>
              </a:ext>
            </a:extLst>
          </p:cNvPr>
          <p:cNvCxnSpPr/>
          <p:nvPr/>
        </p:nvCxnSpPr>
        <p:spPr>
          <a:xfrm>
            <a:off x="1606327" y="2532227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55A64CF-B93E-3CE6-F044-7E1A8CED14C3}"/>
              </a:ext>
            </a:extLst>
          </p:cNvPr>
          <p:cNvSpPr/>
          <p:nvPr/>
        </p:nvSpPr>
        <p:spPr>
          <a:xfrm>
            <a:off x="3684272" y="3092258"/>
            <a:ext cx="1423282" cy="814543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3: Support Safe Transit of Vessels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194F2F-D425-7B9D-1EE7-585D5FD7A2BB}"/>
              </a:ext>
            </a:extLst>
          </p:cNvPr>
          <p:cNvSpPr/>
          <p:nvPr/>
        </p:nvSpPr>
        <p:spPr>
          <a:xfrm>
            <a:off x="3684272" y="4055114"/>
            <a:ext cx="1423282" cy="814543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4:  Benefit Underserved Communities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8D11D7-E0C9-D94D-905B-FBF284AD439D}"/>
              </a:ext>
            </a:extLst>
          </p:cNvPr>
          <p:cNvSpPr/>
          <p:nvPr/>
        </p:nvSpPr>
        <p:spPr>
          <a:xfrm>
            <a:off x="3684272" y="2129402"/>
            <a:ext cx="1423282" cy="814543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3: Seek Opportunities for Beneficial Use of Dredged Material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73D9C28-F22F-1BDE-FBCE-4A1601B061A2}"/>
              </a:ext>
            </a:extLst>
          </p:cNvPr>
          <p:cNvSpPr/>
          <p:nvPr/>
        </p:nvSpPr>
        <p:spPr>
          <a:xfrm>
            <a:off x="3684272" y="1192379"/>
            <a:ext cx="1423282" cy="630106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1: Achieve Transportation Cost Savings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9289BF2-12F0-3027-AD0C-9F05EABDD710}"/>
              </a:ext>
            </a:extLst>
          </p:cNvPr>
          <p:cNvCxnSpPr/>
          <p:nvPr/>
        </p:nvCxnSpPr>
        <p:spPr>
          <a:xfrm>
            <a:off x="3356941" y="1507432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1EDA78D-3BCB-3AEF-FF0E-456558A1866D}"/>
              </a:ext>
            </a:extLst>
          </p:cNvPr>
          <p:cNvCxnSpPr/>
          <p:nvPr/>
        </p:nvCxnSpPr>
        <p:spPr>
          <a:xfrm>
            <a:off x="3356941" y="2545957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99B6CF0-79CB-F89D-AAEE-FEC02AB01A63}"/>
              </a:ext>
            </a:extLst>
          </p:cNvPr>
          <p:cNvCxnSpPr/>
          <p:nvPr/>
        </p:nvCxnSpPr>
        <p:spPr>
          <a:xfrm>
            <a:off x="3352740" y="3499529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08DF84-C302-BFA7-5BC3-AF0E84AE0A0C}"/>
              </a:ext>
            </a:extLst>
          </p:cNvPr>
          <p:cNvCxnSpPr/>
          <p:nvPr/>
        </p:nvCxnSpPr>
        <p:spPr>
          <a:xfrm>
            <a:off x="3352740" y="4462385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A1654E7-D3A0-2D01-711D-92E87A2BAC67}"/>
              </a:ext>
            </a:extLst>
          </p:cNvPr>
          <p:cNvSpPr/>
          <p:nvPr/>
        </p:nvSpPr>
        <p:spPr>
          <a:xfrm>
            <a:off x="5434885" y="4045829"/>
            <a:ext cx="1423282" cy="303040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OSE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005B7B-0B29-D243-0D39-36916F7AE9AE}"/>
              </a:ext>
            </a:extLst>
          </p:cNvPr>
          <p:cNvSpPr/>
          <p:nvPr/>
        </p:nvSpPr>
        <p:spPr>
          <a:xfrm>
            <a:off x="5434885" y="4472347"/>
            <a:ext cx="1423282" cy="303040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C7BF46-61B6-4F2B-C507-743FAF6D14C8}"/>
              </a:ext>
            </a:extLst>
          </p:cNvPr>
          <p:cNvSpPr/>
          <p:nvPr/>
        </p:nvSpPr>
        <p:spPr>
          <a:xfrm>
            <a:off x="5434885" y="3348009"/>
            <a:ext cx="1423282" cy="303040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OSE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DB56E3-AE55-1A4A-C8EA-1B29F04C8868}"/>
              </a:ext>
            </a:extLst>
          </p:cNvPr>
          <p:cNvSpPr/>
          <p:nvPr/>
        </p:nvSpPr>
        <p:spPr>
          <a:xfrm>
            <a:off x="5434885" y="2633653"/>
            <a:ext cx="1423282" cy="303040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EQ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139800-BA87-B504-0075-5459D3963DF0}"/>
              </a:ext>
            </a:extLst>
          </p:cNvPr>
          <p:cNvSpPr/>
          <p:nvPr/>
        </p:nvSpPr>
        <p:spPr>
          <a:xfrm>
            <a:off x="5434885" y="1826362"/>
            <a:ext cx="1423282" cy="303040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4F918E8-FB3F-53ED-E2BD-6D8E9631210B}"/>
              </a:ext>
            </a:extLst>
          </p:cNvPr>
          <p:cNvSpPr/>
          <p:nvPr/>
        </p:nvSpPr>
        <p:spPr>
          <a:xfrm>
            <a:off x="5434885" y="1192379"/>
            <a:ext cx="1423282" cy="303040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NED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9DAF48C-5103-672C-31C2-5345958F4FCE}"/>
              </a:ext>
            </a:extLst>
          </p:cNvPr>
          <p:cNvCxnSpPr/>
          <p:nvPr/>
        </p:nvCxnSpPr>
        <p:spPr>
          <a:xfrm>
            <a:off x="5107554" y="1343899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047F491-4ED7-46C4-D6C2-247D2E2D29A5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3360781" y="1977882"/>
            <a:ext cx="2074104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8EA15FD-F799-3602-D920-8EF83F743501}"/>
              </a:ext>
            </a:extLst>
          </p:cNvPr>
          <p:cNvCxnSpPr/>
          <p:nvPr/>
        </p:nvCxnSpPr>
        <p:spPr>
          <a:xfrm>
            <a:off x="5116981" y="2794600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C671C14-DF8E-448A-7AF2-AF28ACD26D54}"/>
              </a:ext>
            </a:extLst>
          </p:cNvPr>
          <p:cNvCxnSpPr/>
          <p:nvPr/>
        </p:nvCxnSpPr>
        <p:spPr>
          <a:xfrm>
            <a:off x="5116981" y="3499529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54FA251-E330-888E-06DE-10A586E49906}"/>
              </a:ext>
            </a:extLst>
          </p:cNvPr>
          <p:cNvCxnSpPr/>
          <p:nvPr/>
        </p:nvCxnSpPr>
        <p:spPr>
          <a:xfrm>
            <a:off x="5116981" y="4197349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E586A60-DE06-5CFC-8F3D-8BB17AFDC78C}"/>
              </a:ext>
            </a:extLst>
          </p:cNvPr>
          <p:cNvCxnSpPr/>
          <p:nvPr/>
        </p:nvCxnSpPr>
        <p:spPr>
          <a:xfrm>
            <a:off x="5116981" y="4642721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C4905701-BFB6-7E66-0673-3152416EE9CF}"/>
              </a:ext>
            </a:extLst>
          </p:cNvPr>
          <p:cNvSpPr/>
          <p:nvPr/>
        </p:nvSpPr>
        <p:spPr>
          <a:xfrm>
            <a:off x="7185498" y="1355912"/>
            <a:ext cx="1423282" cy="303040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406EBC-8D0D-F242-827B-22D4A76F67CC}"/>
              </a:ext>
            </a:extLst>
          </p:cNvPr>
          <p:cNvSpPr/>
          <p:nvPr/>
        </p:nvSpPr>
        <p:spPr>
          <a:xfrm>
            <a:off x="7185498" y="1793445"/>
            <a:ext cx="1423282" cy="303040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Efficiency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07B883D-3409-C3E7-31E1-8F3E2C2F89A7}"/>
              </a:ext>
            </a:extLst>
          </p:cNvPr>
          <p:cNvSpPr/>
          <p:nvPr/>
        </p:nvSpPr>
        <p:spPr>
          <a:xfrm>
            <a:off x="7185498" y="2230978"/>
            <a:ext cx="1423282" cy="303040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FB39214-FBFF-5CC2-A2B8-DC696DE92B9C}"/>
              </a:ext>
            </a:extLst>
          </p:cNvPr>
          <p:cNvSpPr/>
          <p:nvPr/>
        </p:nvSpPr>
        <p:spPr>
          <a:xfrm>
            <a:off x="7185498" y="2668511"/>
            <a:ext cx="1423282" cy="303040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56BA2E2-A91D-2DC9-1358-76E11CBB25A2}"/>
              </a:ext>
            </a:extLst>
          </p:cNvPr>
          <p:cNvSpPr/>
          <p:nvPr/>
        </p:nvSpPr>
        <p:spPr>
          <a:xfrm>
            <a:off x="7185498" y="3106044"/>
            <a:ext cx="1423282" cy="303040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Efficiency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790D9A1-0B02-55B1-9585-E8C00A048C61}"/>
              </a:ext>
            </a:extLst>
          </p:cNvPr>
          <p:cNvSpPr/>
          <p:nvPr/>
        </p:nvSpPr>
        <p:spPr>
          <a:xfrm>
            <a:off x="7185498" y="3651049"/>
            <a:ext cx="1423282" cy="303040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Acceptability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90D3DB1-FFBF-05DC-132A-BDBD164CD3B6}"/>
              </a:ext>
            </a:extLst>
          </p:cNvPr>
          <p:cNvSpPr/>
          <p:nvPr/>
        </p:nvSpPr>
        <p:spPr>
          <a:xfrm>
            <a:off x="7185498" y="4263577"/>
            <a:ext cx="1423282" cy="303040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3B8C988-6B8D-D44D-4E08-3945F8279317}"/>
              </a:ext>
            </a:extLst>
          </p:cNvPr>
          <p:cNvSpPr/>
          <p:nvPr/>
        </p:nvSpPr>
        <p:spPr>
          <a:xfrm>
            <a:off x="7202934" y="4830960"/>
            <a:ext cx="1423282" cy="303040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Acceptability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39CCBC2-A6C7-203B-9254-823CFCFBCD2C}"/>
              </a:ext>
            </a:extLst>
          </p:cNvPr>
          <p:cNvSpPr/>
          <p:nvPr/>
        </p:nvSpPr>
        <p:spPr>
          <a:xfrm>
            <a:off x="7202934" y="5367191"/>
            <a:ext cx="1423282" cy="303040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Acceptability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97074C7-91E7-FBE4-D113-26FB4F5D40D2}"/>
              </a:ext>
            </a:extLst>
          </p:cNvPr>
          <p:cNvSpPr/>
          <p:nvPr/>
        </p:nvSpPr>
        <p:spPr>
          <a:xfrm>
            <a:off x="8936111" y="1204392"/>
            <a:ext cx="1423282" cy="303040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Project Cost 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6BC584A-2C82-C1DA-46B3-4109E5FFC1CF}"/>
              </a:ext>
            </a:extLst>
          </p:cNvPr>
          <p:cNvCxnSpPr>
            <a:cxnSpLocks/>
          </p:cNvCxnSpPr>
          <p:nvPr/>
        </p:nvCxnSpPr>
        <p:spPr>
          <a:xfrm>
            <a:off x="6858167" y="1277910"/>
            <a:ext cx="2074104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4724398-46E3-88B2-A9E2-ACFAEFD3B6FC}"/>
              </a:ext>
            </a:extLst>
          </p:cNvPr>
          <p:cNvCxnSpPr>
            <a:cxnSpLocks/>
          </p:cNvCxnSpPr>
          <p:nvPr/>
        </p:nvCxnSpPr>
        <p:spPr>
          <a:xfrm>
            <a:off x="7021832" y="1510291"/>
            <a:ext cx="181102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A94F8C7C-C69F-3BA8-6384-5CAC7F5C57D4}"/>
              </a:ext>
            </a:extLst>
          </p:cNvPr>
          <p:cNvCxnSpPr>
            <a:cxnSpLocks/>
            <a:stCxn id="35" idx="3"/>
            <a:endCxn id="45" idx="1"/>
          </p:cNvCxnSpPr>
          <p:nvPr/>
        </p:nvCxnSpPr>
        <p:spPr>
          <a:xfrm>
            <a:off x="6858167" y="1343899"/>
            <a:ext cx="327331" cy="601066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FDB3C0E5-F520-089A-4EEB-5BB574A4AA98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6858167" y="2072152"/>
            <a:ext cx="327331" cy="310346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04CFF28-44BE-2DD7-A91C-B45A38807CD4}"/>
              </a:ext>
            </a:extLst>
          </p:cNvPr>
          <p:cNvCxnSpPr>
            <a:cxnSpLocks/>
          </p:cNvCxnSpPr>
          <p:nvPr/>
        </p:nvCxnSpPr>
        <p:spPr>
          <a:xfrm>
            <a:off x="6866176" y="2768378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647C7EA6-AF07-B323-B7AD-5095474AE8C9}"/>
              </a:ext>
            </a:extLst>
          </p:cNvPr>
          <p:cNvCxnSpPr>
            <a:cxnSpLocks/>
          </p:cNvCxnSpPr>
          <p:nvPr/>
        </p:nvCxnSpPr>
        <p:spPr>
          <a:xfrm>
            <a:off x="6866176" y="2882933"/>
            <a:ext cx="327331" cy="310346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7F63711F-4024-CD3D-11E2-62EC433CA3D2}"/>
              </a:ext>
            </a:extLst>
          </p:cNvPr>
          <p:cNvCxnSpPr>
            <a:cxnSpLocks/>
          </p:cNvCxnSpPr>
          <p:nvPr/>
        </p:nvCxnSpPr>
        <p:spPr>
          <a:xfrm>
            <a:off x="6866176" y="3488203"/>
            <a:ext cx="327331" cy="310346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7ECD991-80EF-4919-CD4D-7AE1B496E34F}"/>
              </a:ext>
            </a:extLst>
          </p:cNvPr>
          <p:cNvCxnSpPr/>
          <p:nvPr/>
        </p:nvCxnSpPr>
        <p:spPr>
          <a:xfrm>
            <a:off x="6858166" y="4330896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8FA1998-404E-720D-F1E9-E4528BC2EEF7}"/>
              </a:ext>
            </a:extLst>
          </p:cNvPr>
          <p:cNvCxnSpPr/>
          <p:nvPr/>
        </p:nvCxnSpPr>
        <p:spPr>
          <a:xfrm>
            <a:off x="6858166" y="4549282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F22C16B3-B5CB-4DA2-09D0-CE0C2938878C}"/>
              </a:ext>
            </a:extLst>
          </p:cNvPr>
          <p:cNvSpPr/>
          <p:nvPr/>
        </p:nvSpPr>
        <p:spPr>
          <a:xfrm>
            <a:off x="8936111" y="1635907"/>
            <a:ext cx="1423282" cy="303040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Annual NED Benefits </a:t>
            </a:r>
            <a:r>
              <a:rPr lang="en-US" sz="105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6FF381D-6299-D478-7101-CB8B0224F888}"/>
              </a:ext>
            </a:extLst>
          </p:cNvPr>
          <p:cNvSpPr/>
          <p:nvPr/>
        </p:nvSpPr>
        <p:spPr>
          <a:xfrm>
            <a:off x="8936111" y="2064013"/>
            <a:ext cx="1423282" cy="303040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BCR 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361FD3B-0686-1547-5FDE-607D2ED2E261}"/>
              </a:ext>
            </a:extLst>
          </p:cNvPr>
          <p:cNvSpPr/>
          <p:nvPr/>
        </p:nvSpPr>
        <p:spPr>
          <a:xfrm>
            <a:off x="8936111" y="2487991"/>
            <a:ext cx="1423282" cy="303040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Annual RED Benefits </a:t>
            </a:r>
            <a:r>
              <a:rPr lang="en-US" sz="1050" b="1" baseline="30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CDF99A6-13AC-C144-B921-CCE50200E9D8}"/>
              </a:ext>
            </a:extLst>
          </p:cNvPr>
          <p:cNvCxnSpPr/>
          <p:nvPr/>
        </p:nvCxnSpPr>
        <p:spPr>
          <a:xfrm>
            <a:off x="8626216" y="4982480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6F8E99BA-AD09-8456-FB16-22E2B60FA382}"/>
              </a:ext>
            </a:extLst>
          </p:cNvPr>
          <p:cNvCxnSpPr/>
          <p:nvPr/>
        </p:nvCxnSpPr>
        <p:spPr>
          <a:xfrm>
            <a:off x="8632551" y="5518711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FE353D19-400E-E14A-D227-4EF4AC21BC29}"/>
              </a:ext>
            </a:extLst>
          </p:cNvPr>
          <p:cNvCxnSpPr>
            <a:cxnSpLocks/>
            <a:stCxn id="44" idx="3"/>
            <a:endCxn id="84" idx="1"/>
          </p:cNvCxnSpPr>
          <p:nvPr/>
        </p:nvCxnSpPr>
        <p:spPr>
          <a:xfrm>
            <a:off x="8608780" y="1507432"/>
            <a:ext cx="327331" cy="279995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09A01B80-D8C7-770A-6934-13102BD443CC}"/>
              </a:ext>
            </a:extLst>
          </p:cNvPr>
          <p:cNvCxnSpPr>
            <a:cxnSpLocks/>
            <a:stCxn id="45" idx="3"/>
            <a:endCxn id="85" idx="1"/>
          </p:cNvCxnSpPr>
          <p:nvPr/>
        </p:nvCxnSpPr>
        <p:spPr>
          <a:xfrm>
            <a:off x="8608780" y="1944965"/>
            <a:ext cx="327331" cy="270568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CBDF6CA8-AD32-3A49-A7A5-DB3B156B8F26}"/>
              </a:ext>
            </a:extLst>
          </p:cNvPr>
          <p:cNvCxnSpPr>
            <a:cxnSpLocks/>
            <a:stCxn id="46" idx="3"/>
            <a:endCxn id="86" idx="1"/>
          </p:cNvCxnSpPr>
          <p:nvPr/>
        </p:nvCxnSpPr>
        <p:spPr>
          <a:xfrm>
            <a:off x="8608780" y="2382498"/>
            <a:ext cx="327331" cy="257013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4B182DFE-A04B-4758-F325-9071903D45E9}"/>
              </a:ext>
            </a:extLst>
          </p:cNvPr>
          <p:cNvSpPr/>
          <p:nvPr/>
        </p:nvSpPr>
        <p:spPr>
          <a:xfrm>
            <a:off x="8936111" y="2896524"/>
            <a:ext cx="1423282" cy="303040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AAHUs 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775FA97E-94AE-432B-EB08-AC8C89F64BE6}"/>
              </a:ext>
            </a:extLst>
          </p:cNvPr>
          <p:cNvCxnSpPr>
            <a:cxnSpLocks/>
            <a:stCxn id="47" idx="3"/>
            <a:endCxn id="98" idx="1"/>
          </p:cNvCxnSpPr>
          <p:nvPr/>
        </p:nvCxnSpPr>
        <p:spPr>
          <a:xfrm>
            <a:off x="8608780" y="2820031"/>
            <a:ext cx="327331" cy="228013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F9977AD-15C9-C55C-2205-B474C5AFF695}"/>
              </a:ext>
            </a:extLst>
          </p:cNvPr>
          <p:cNvSpPr/>
          <p:nvPr/>
        </p:nvSpPr>
        <p:spPr>
          <a:xfrm>
            <a:off x="8936111" y="3348009"/>
            <a:ext cx="1423282" cy="303040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Cost / HU 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98954358-779D-CF25-9823-5BF9001E396D}"/>
              </a:ext>
            </a:extLst>
          </p:cNvPr>
          <p:cNvCxnSpPr>
            <a:cxnSpLocks/>
            <a:stCxn id="48" idx="3"/>
            <a:endCxn id="102" idx="1"/>
          </p:cNvCxnSpPr>
          <p:nvPr/>
        </p:nvCxnSpPr>
        <p:spPr>
          <a:xfrm>
            <a:off x="8608780" y="3257564"/>
            <a:ext cx="327331" cy="241965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A50227C-4747-1C7F-5CBB-11533E37281A}"/>
              </a:ext>
            </a:extLst>
          </p:cNvPr>
          <p:cNvSpPr/>
          <p:nvPr/>
        </p:nvSpPr>
        <p:spPr>
          <a:xfrm>
            <a:off x="8928102" y="3802569"/>
            <a:ext cx="1423282" cy="303040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Vessel Safety </a:t>
            </a:r>
            <a:r>
              <a:rPr lang="en-US" sz="1200" b="1" baseline="300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96F7F671-5C01-B236-74FF-D059E37ED92D}"/>
              </a:ext>
            </a:extLst>
          </p:cNvPr>
          <p:cNvCxnSpPr>
            <a:cxnSpLocks/>
            <a:stCxn id="49" idx="3"/>
            <a:endCxn id="107" idx="1"/>
          </p:cNvCxnSpPr>
          <p:nvPr/>
        </p:nvCxnSpPr>
        <p:spPr>
          <a:xfrm>
            <a:off x="8608780" y="3802569"/>
            <a:ext cx="319322" cy="151520"/>
          </a:xfrm>
          <a:prstGeom prst="bentConnector3">
            <a:avLst>
              <a:gd name="adj1" fmla="val 50000"/>
            </a:avLst>
          </a:prstGeom>
          <a:ln w="19050">
            <a:solidFill>
              <a:srgbClr val="4B67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3A28BBC-23DB-0977-A768-1EB4356473A9}"/>
              </a:ext>
            </a:extLst>
          </p:cNvPr>
          <p:cNvSpPr/>
          <p:nvPr/>
        </p:nvSpPr>
        <p:spPr>
          <a:xfrm>
            <a:off x="8926519" y="4256438"/>
            <a:ext cx="1423282" cy="385399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 Benefits for EJ Communities 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5719E125-092A-1D63-D214-674CABB18538}"/>
              </a:ext>
            </a:extLst>
          </p:cNvPr>
          <p:cNvCxnSpPr/>
          <p:nvPr/>
        </p:nvCxnSpPr>
        <p:spPr>
          <a:xfrm>
            <a:off x="8626215" y="4415097"/>
            <a:ext cx="327331" cy="0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CF4ED91-F79A-B119-165F-62EFAFAA95D4}"/>
              </a:ext>
            </a:extLst>
          </p:cNvPr>
          <p:cNvSpPr/>
          <p:nvPr/>
        </p:nvSpPr>
        <p:spPr>
          <a:xfrm>
            <a:off x="8926519" y="4830960"/>
            <a:ext cx="1423282" cy="303040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Implementability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baseline="30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7E55556-680C-EABD-0034-DA219D17931E}"/>
              </a:ext>
            </a:extLst>
          </p:cNvPr>
          <p:cNvSpPr/>
          <p:nvPr/>
        </p:nvSpPr>
        <p:spPr>
          <a:xfrm>
            <a:off x="8926519" y="5367191"/>
            <a:ext cx="1423282" cy="303040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Complete? </a:t>
            </a:r>
            <a:r>
              <a:rPr lang="en-US" sz="1200" b="1" baseline="30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9B79DF-648B-58B1-CA1C-CFA532AD8076}"/>
              </a:ext>
            </a:extLst>
          </p:cNvPr>
          <p:cNvSpPr txBox="1"/>
          <p:nvPr/>
        </p:nvSpPr>
        <p:spPr>
          <a:xfrm>
            <a:off x="121257" y="18161"/>
            <a:ext cx="108117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u="none" strike="noStrike" baseline="0" dirty="0">
                <a:solidFill>
                  <a:srgbClr val="29655A"/>
                </a:solidFill>
                <a:latin typeface="Proxima Nova Cond"/>
              </a:rPr>
              <a:t>Figure B: Horizontal Relational Diagram as Applied to Deep Draft Navigation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381F55-5F12-AE7C-BBA3-08C31C7DF287}"/>
              </a:ext>
            </a:extLst>
          </p:cNvPr>
          <p:cNvSpPr/>
          <p:nvPr/>
        </p:nvSpPr>
        <p:spPr>
          <a:xfrm>
            <a:off x="47542" y="625041"/>
            <a:ext cx="1423282" cy="546755"/>
          </a:xfrm>
          <a:prstGeom prst="rect">
            <a:avLst/>
          </a:prstGeom>
          <a:solidFill>
            <a:srgbClr val="4E725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FEDERAL OBJECTIVES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4B9F9A-2B49-D0C8-FA53-7FCFAE381423}"/>
              </a:ext>
            </a:extLst>
          </p:cNvPr>
          <p:cNvSpPr/>
          <p:nvPr/>
        </p:nvSpPr>
        <p:spPr>
          <a:xfrm>
            <a:off x="47542" y="1426319"/>
            <a:ext cx="1423282" cy="546755"/>
          </a:xfrm>
          <a:prstGeom prst="rect">
            <a:avLst/>
          </a:prstGeom>
          <a:solidFill>
            <a:srgbClr val="5F83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GUIDING PRINCIPLES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7D7289-92FC-58BB-4F89-3581CDACB42E}"/>
              </a:ext>
            </a:extLst>
          </p:cNvPr>
          <p:cNvSpPr/>
          <p:nvPr/>
        </p:nvSpPr>
        <p:spPr>
          <a:xfrm>
            <a:off x="72680" y="3028875"/>
            <a:ext cx="1423282" cy="546755"/>
          </a:xfrm>
          <a:prstGeom prst="rect">
            <a:avLst/>
          </a:prstGeom>
          <a:solidFill>
            <a:srgbClr val="65636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PLANNING OBJECTIVES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F8C9BA-162F-A5C6-5EE1-677B4181E2D0}"/>
              </a:ext>
            </a:extLst>
          </p:cNvPr>
          <p:cNvSpPr/>
          <p:nvPr/>
        </p:nvSpPr>
        <p:spPr>
          <a:xfrm>
            <a:off x="72680" y="2227597"/>
            <a:ext cx="1423282" cy="546755"/>
          </a:xfrm>
          <a:prstGeom prst="rect">
            <a:avLst/>
          </a:prstGeom>
          <a:solidFill>
            <a:srgbClr val="E0A5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P&amp;G ACCOUNTS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890F8E-3FDD-03E5-49C0-9CE8361FAF49}"/>
              </a:ext>
            </a:extLst>
          </p:cNvPr>
          <p:cNvSpPr/>
          <p:nvPr/>
        </p:nvSpPr>
        <p:spPr>
          <a:xfrm>
            <a:off x="72680" y="3830153"/>
            <a:ext cx="1423282" cy="546755"/>
          </a:xfrm>
          <a:prstGeom prst="rect">
            <a:avLst/>
          </a:prstGeom>
          <a:solidFill>
            <a:srgbClr val="C3842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EVALUATION CRITERIA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8C97F3-E0EF-4EB5-2F11-1DC7E6DBE77A}"/>
              </a:ext>
            </a:extLst>
          </p:cNvPr>
          <p:cNvSpPr/>
          <p:nvPr/>
        </p:nvSpPr>
        <p:spPr>
          <a:xfrm>
            <a:off x="72680" y="4631431"/>
            <a:ext cx="1423282" cy="546755"/>
          </a:xfrm>
          <a:prstGeom prst="rect">
            <a:avLst/>
          </a:prstGeom>
          <a:solidFill>
            <a:srgbClr val="6F596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METRICS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000" baseline="30000" dirty="0">
                <a:solidFill>
                  <a:schemeClr val="bg1"/>
                </a:solidFill>
              </a:rPr>
              <a:t>A</a:t>
            </a:r>
            <a:r>
              <a:rPr lang="en-US" sz="1000" dirty="0">
                <a:solidFill>
                  <a:schemeClr val="bg1"/>
                </a:solidFill>
              </a:rPr>
              <a:t>QUALITATIVE </a:t>
            </a:r>
            <a:r>
              <a:rPr lang="en-US" sz="1000" baseline="30000" dirty="0">
                <a:solidFill>
                  <a:schemeClr val="bg1"/>
                </a:solidFill>
              </a:rPr>
              <a:t>1</a:t>
            </a:r>
            <a:r>
              <a:rPr lang="en-US" sz="1000" dirty="0">
                <a:solidFill>
                  <a:schemeClr val="bg1"/>
                </a:solidFill>
              </a:rPr>
              <a:t>QUANTITATIVE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BF69C1-9097-C366-DFE4-9AA68363CB8B}"/>
              </a:ext>
            </a:extLst>
          </p:cNvPr>
          <p:cNvSpPr/>
          <p:nvPr/>
        </p:nvSpPr>
        <p:spPr>
          <a:xfrm>
            <a:off x="1578548" y="625040"/>
            <a:ext cx="2709796" cy="546755"/>
          </a:xfrm>
          <a:prstGeom prst="rect">
            <a:avLst/>
          </a:prstGeom>
          <a:solidFill>
            <a:srgbClr val="ABC2B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Maximize Economic Development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2632AE-4342-3CD4-BEE3-87A4C96A79EF}"/>
              </a:ext>
            </a:extLst>
          </p:cNvPr>
          <p:cNvSpPr/>
          <p:nvPr/>
        </p:nvSpPr>
        <p:spPr>
          <a:xfrm>
            <a:off x="4390879" y="625040"/>
            <a:ext cx="2709797" cy="546755"/>
          </a:xfrm>
          <a:prstGeom prst="rect">
            <a:avLst/>
          </a:prstGeom>
          <a:solidFill>
            <a:srgbClr val="ABC2B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Avoid Unwise Use of Floodplains &amp; Flood Prone Areas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344899-111E-2C64-7139-CCC55A2E1132}"/>
              </a:ext>
            </a:extLst>
          </p:cNvPr>
          <p:cNvSpPr/>
          <p:nvPr/>
        </p:nvSpPr>
        <p:spPr>
          <a:xfrm>
            <a:off x="7203211" y="625040"/>
            <a:ext cx="3096634" cy="546755"/>
          </a:xfrm>
          <a:prstGeom prst="rect">
            <a:avLst/>
          </a:prstGeom>
          <a:solidFill>
            <a:srgbClr val="ABC2B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Protect &amp; Restore Natural Systems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A6BF22-328A-FE90-104E-D5C9D2633B9D}"/>
              </a:ext>
            </a:extLst>
          </p:cNvPr>
          <p:cNvSpPr/>
          <p:nvPr/>
        </p:nvSpPr>
        <p:spPr>
          <a:xfrm>
            <a:off x="2447552" y="1426317"/>
            <a:ext cx="971788" cy="546755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Sustainable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Economic Development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1911EE-974C-59AE-068B-E9225DBA1C59}"/>
              </a:ext>
            </a:extLst>
          </p:cNvPr>
          <p:cNvSpPr/>
          <p:nvPr/>
        </p:nvSpPr>
        <p:spPr>
          <a:xfrm>
            <a:off x="4548382" y="1426313"/>
            <a:ext cx="971788" cy="546755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Floodplains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AE4D5F-E02E-4A0A-1018-4023D6BBA273}"/>
              </a:ext>
            </a:extLst>
          </p:cNvPr>
          <p:cNvSpPr/>
          <p:nvPr/>
        </p:nvSpPr>
        <p:spPr>
          <a:xfrm>
            <a:off x="5966556" y="1426313"/>
            <a:ext cx="971788" cy="546755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Public Safety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0B846F-EDCB-88CE-CFD0-5681356ECF85}"/>
              </a:ext>
            </a:extLst>
          </p:cNvPr>
          <p:cNvSpPr/>
          <p:nvPr/>
        </p:nvSpPr>
        <p:spPr>
          <a:xfrm>
            <a:off x="7203211" y="1426315"/>
            <a:ext cx="971788" cy="546755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Healthy &amp; Resilient Ecosystems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223988-2A1E-181C-E29E-7A68D691A919}"/>
              </a:ext>
            </a:extLst>
          </p:cNvPr>
          <p:cNvSpPr/>
          <p:nvPr/>
        </p:nvSpPr>
        <p:spPr>
          <a:xfrm>
            <a:off x="8265634" y="1426315"/>
            <a:ext cx="971788" cy="546755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Watershed Approach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B1746B-0708-ECA2-9535-86A3B0803471}"/>
              </a:ext>
            </a:extLst>
          </p:cNvPr>
          <p:cNvSpPr/>
          <p:nvPr/>
        </p:nvSpPr>
        <p:spPr>
          <a:xfrm>
            <a:off x="9328057" y="1426314"/>
            <a:ext cx="971788" cy="546755"/>
          </a:xfrm>
          <a:prstGeom prst="rect">
            <a:avLst/>
          </a:prstGeom>
          <a:solidFill>
            <a:srgbClr val="B2C4D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Environmental Justice &amp; Equity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DD799B-1F7C-55FD-3050-A985F10A388E}"/>
              </a:ext>
            </a:extLst>
          </p:cNvPr>
          <p:cNvSpPr/>
          <p:nvPr/>
        </p:nvSpPr>
        <p:spPr>
          <a:xfrm>
            <a:off x="1871573" y="2227594"/>
            <a:ext cx="971788" cy="546755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NED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31D548-08DF-051F-3483-21BC8342081E}"/>
              </a:ext>
            </a:extLst>
          </p:cNvPr>
          <p:cNvSpPr/>
          <p:nvPr/>
        </p:nvSpPr>
        <p:spPr>
          <a:xfrm>
            <a:off x="3089202" y="2227593"/>
            <a:ext cx="971788" cy="546755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968A0B-7C93-D999-590E-AD49ABD178A5}"/>
              </a:ext>
            </a:extLst>
          </p:cNvPr>
          <p:cNvSpPr/>
          <p:nvPr/>
        </p:nvSpPr>
        <p:spPr>
          <a:xfrm>
            <a:off x="5259883" y="2227586"/>
            <a:ext cx="971788" cy="546755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OSE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34B086-48F3-BF3F-E03F-8083BD9B336B}"/>
              </a:ext>
            </a:extLst>
          </p:cNvPr>
          <p:cNvSpPr/>
          <p:nvPr/>
        </p:nvSpPr>
        <p:spPr>
          <a:xfrm>
            <a:off x="7203211" y="2227586"/>
            <a:ext cx="971788" cy="546755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EQ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BE2DACE-EAE6-3AFD-EBF6-D96B7AAA4E22}"/>
              </a:ext>
            </a:extLst>
          </p:cNvPr>
          <p:cNvSpPr/>
          <p:nvPr/>
        </p:nvSpPr>
        <p:spPr>
          <a:xfrm>
            <a:off x="8265634" y="2227585"/>
            <a:ext cx="971788" cy="546755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0085DA1-D058-3CBE-F72B-0B718E841F7F}"/>
              </a:ext>
            </a:extLst>
          </p:cNvPr>
          <p:cNvSpPr/>
          <p:nvPr/>
        </p:nvSpPr>
        <p:spPr>
          <a:xfrm>
            <a:off x="9328057" y="2227585"/>
            <a:ext cx="971788" cy="546755"/>
          </a:xfrm>
          <a:prstGeom prst="rect">
            <a:avLst/>
          </a:prstGeom>
          <a:solidFill>
            <a:srgbClr val="FFF8E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OSE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8AA031-C822-6EDB-C973-5EA1D9464474}"/>
              </a:ext>
            </a:extLst>
          </p:cNvPr>
          <p:cNvSpPr/>
          <p:nvPr/>
        </p:nvSpPr>
        <p:spPr>
          <a:xfrm>
            <a:off x="2447552" y="3028875"/>
            <a:ext cx="971788" cy="54675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3. Improve Recreation Experiences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CB9F7F-0C26-72C1-24A3-04FBC03EAD5F}"/>
              </a:ext>
            </a:extLst>
          </p:cNvPr>
          <p:cNvSpPr/>
          <p:nvPr/>
        </p:nvSpPr>
        <p:spPr>
          <a:xfrm>
            <a:off x="5259883" y="3028859"/>
            <a:ext cx="971788" cy="54675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2. Restore Connectivity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B3AAF2-5C2C-9F23-765A-754375AD24FB}"/>
              </a:ext>
            </a:extLst>
          </p:cNvPr>
          <p:cNvSpPr/>
          <p:nvPr/>
        </p:nvSpPr>
        <p:spPr>
          <a:xfrm>
            <a:off x="8265634" y="3028855"/>
            <a:ext cx="971788" cy="54675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2. Restore Connectivity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BAE499-FA4D-DADA-3A82-BA6EB4BF36F4}"/>
              </a:ext>
            </a:extLst>
          </p:cNvPr>
          <p:cNvSpPr/>
          <p:nvPr/>
        </p:nvSpPr>
        <p:spPr>
          <a:xfrm>
            <a:off x="7201233" y="3028854"/>
            <a:ext cx="971788" cy="54675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1. Restore Structure, Function, Dynamic Processes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FC03079-FB6F-DB24-5836-D60C14F71F42}"/>
              </a:ext>
            </a:extLst>
          </p:cNvPr>
          <p:cNvSpPr/>
          <p:nvPr/>
        </p:nvSpPr>
        <p:spPr>
          <a:xfrm>
            <a:off x="9328057" y="3028854"/>
            <a:ext cx="971788" cy="546755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4. Benefit Underserved Communities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F37427B-7137-B934-07E2-D58E480559F4}"/>
              </a:ext>
            </a:extLst>
          </p:cNvPr>
          <p:cNvSpPr/>
          <p:nvPr/>
        </p:nvSpPr>
        <p:spPr>
          <a:xfrm>
            <a:off x="2447552" y="3830154"/>
            <a:ext cx="971788" cy="546754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BC4EC51-0AC9-3DD9-8E53-0B4991E0124D}"/>
              </a:ext>
            </a:extLst>
          </p:cNvPr>
          <p:cNvSpPr/>
          <p:nvPr/>
        </p:nvSpPr>
        <p:spPr>
          <a:xfrm>
            <a:off x="3667478" y="3830154"/>
            <a:ext cx="971788" cy="546754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E3D6D14-1CBB-1382-45C6-8BE23237E2A4}"/>
              </a:ext>
            </a:extLst>
          </p:cNvPr>
          <p:cNvSpPr/>
          <p:nvPr/>
        </p:nvSpPr>
        <p:spPr>
          <a:xfrm>
            <a:off x="5259883" y="3830132"/>
            <a:ext cx="971788" cy="546754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AC6BD6-A1BA-A4C3-8B71-1C70B6629703}"/>
              </a:ext>
            </a:extLst>
          </p:cNvPr>
          <p:cNvSpPr/>
          <p:nvPr/>
        </p:nvSpPr>
        <p:spPr>
          <a:xfrm>
            <a:off x="7824640" y="3830122"/>
            <a:ext cx="747647" cy="546754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38BEC5D-422B-666C-6D42-8240B8CE2D0D}"/>
              </a:ext>
            </a:extLst>
          </p:cNvPr>
          <p:cNvSpPr/>
          <p:nvPr/>
        </p:nvSpPr>
        <p:spPr>
          <a:xfrm>
            <a:off x="8649460" y="3830131"/>
            <a:ext cx="764947" cy="546754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3A7C8E-C7D6-786E-AC3A-0EE3D1A712D2}"/>
              </a:ext>
            </a:extLst>
          </p:cNvPr>
          <p:cNvSpPr/>
          <p:nvPr/>
        </p:nvSpPr>
        <p:spPr>
          <a:xfrm>
            <a:off x="9518186" y="3830131"/>
            <a:ext cx="764947" cy="546754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Effectiveness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EE393F7-B6CD-3D81-66B5-3D80BA26E2A7}"/>
              </a:ext>
            </a:extLst>
          </p:cNvPr>
          <p:cNvSpPr/>
          <p:nvPr/>
        </p:nvSpPr>
        <p:spPr>
          <a:xfrm>
            <a:off x="10368905" y="3830131"/>
            <a:ext cx="834007" cy="546754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Acceptability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487BE7-E6E6-9FE4-B957-DD891C417B8F}"/>
              </a:ext>
            </a:extLst>
          </p:cNvPr>
          <p:cNvSpPr/>
          <p:nvPr/>
        </p:nvSpPr>
        <p:spPr>
          <a:xfrm>
            <a:off x="11288684" y="3830131"/>
            <a:ext cx="834007" cy="546754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Completeness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4E41AF9-873C-2704-CCCD-DA670F7E0C6A}"/>
              </a:ext>
            </a:extLst>
          </p:cNvPr>
          <p:cNvSpPr/>
          <p:nvPr/>
        </p:nvSpPr>
        <p:spPr>
          <a:xfrm>
            <a:off x="7131386" y="3830122"/>
            <a:ext cx="618358" cy="546754"/>
          </a:xfrm>
          <a:prstGeom prst="rect">
            <a:avLst/>
          </a:prstGeom>
          <a:solidFill>
            <a:srgbClr val="FCDB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Efficiency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F9D256E-A4A2-5838-ECB5-5EE9EADD3211}"/>
              </a:ext>
            </a:extLst>
          </p:cNvPr>
          <p:cNvSpPr/>
          <p:nvPr/>
        </p:nvSpPr>
        <p:spPr>
          <a:xfrm>
            <a:off x="1578548" y="4631433"/>
            <a:ext cx="731020" cy="546753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Cost 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355BAFE-F304-CD37-7637-3F84E96A48F6}"/>
              </a:ext>
            </a:extLst>
          </p:cNvPr>
          <p:cNvSpPr/>
          <p:nvPr/>
        </p:nvSpPr>
        <p:spPr>
          <a:xfrm>
            <a:off x="2447552" y="4631431"/>
            <a:ext cx="971788" cy="546753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Recreation Benefits 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101D22E-8A0B-13F0-87C0-D0E913187A3E}"/>
              </a:ext>
            </a:extLst>
          </p:cNvPr>
          <p:cNvSpPr/>
          <p:nvPr/>
        </p:nvSpPr>
        <p:spPr>
          <a:xfrm>
            <a:off x="3667478" y="4631431"/>
            <a:ext cx="971788" cy="546753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Annual RED Benefits 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10A675E-0198-D68F-9F47-644D7F9E7818}"/>
              </a:ext>
            </a:extLst>
          </p:cNvPr>
          <p:cNvSpPr/>
          <p:nvPr/>
        </p:nvSpPr>
        <p:spPr>
          <a:xfrm>
            <a:off x="5259883" y="4631431"/>
            <a:ext cx="971788" cy="546753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Floodplain Restored 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66DDEA-AF74-0A57-C7CE-E09E29285AC6}"/>
              </a:ext>
            </a:extLst>
          </p:cNvPr>
          <p:cNvSpPr/>
          <p:nvPr/>
        </p:nvSpPr>
        <p:spPr>
          <a:xfrm>
            <a:off x="7131386" y="4631432"/>
            <a:ext cx="618358" cy="546752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Cost/ AAHU </a:t>
            </a:r>
            <a:r>
              <a:rPr lang="en-US" sz="100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DAE9068-E9FE-C252-47A5-E07DA60E4759}"/>
              </a:ext>
            </a:extLst>
          </p:cNvPr>
          <p:cNvSpPr/>
          <p:nvPr/>
        </p:nvSpPr>
        <p:spPr>
          <a:xfrm>
            <a:off x="7386172" y="5311733"/>
            <a:ext cx="747647" cy="546752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AAHUs </a:t>
            </a:r>
            <a:r>
              <a:rPr lang="en-US" sz="100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F0A7D2D-AEE6-DF29-B59D-4882B743562E}"/>
              </a:ext>
            </a:extLst>
          </p:cNvPr>
          <p:cNvSpPr/>
          <p:nvPr/>
        </p:nvSpPr>
        <p:spPr>
          <a:xfrm>
            <a:off x="8284286" y="5311733"/>
            <a:ext cx="747647" cy="546752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Significance </a:t>
            </a:r>
            <a:r>
              <a:rPr lang="en-US" sz="800" b="1" baseline="30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BE5E7A6-C425-B5A9-5E6C-C762D72FAC99}"/>
              </a:ext>
            </a:extLst>
          </p:cNvPr>
          <p:cNvSpPr/>
          <p:nvPr/>
        </p:nvSpPr>
        <p:spPr>
          <a:xfrm>
            <a:off x="8591949" y="4631432"/>
            <a:ext cx="868727" cy="546752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River Miles Reconnected </a:t>
            </a:r>
            <a:r>
              <a:rPr lang="en-US" sz="800" b="1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FC90F57-BB56-40B2-9BDA-5FCD1F31EB3D}"/>
              </a:ext>
            </a:extLst>
          </p:cNvPr>
          <p:cNvSpPr/>
          <p:nvPr/>
        </p:nvSpPr>
        <p:spPr>
          <a:xfrm>
            <a:off x="9552113" y="4631407"/>
            <a:ext cx="731019" cy="546752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EJ Benefits </a:t>
            </a:r>
            <a:r>
              <a:rPr lang="en-US" sz="1000" b="1" baseline="30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60BF7D6-60AF-FE00-975E-00A72FB1FBA0}"/>
              </a:ext>
            </a:extLst>
          </p:cNvPr>
          <p:cNvSpPr/>
          <p:nvPr/>
        </p:nvSpPr>
        <p:spPr>
          <a:xfrm>
            <a:off x="9732793" y="5311733"/>
            <a:ext cx="971788" cy="546752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Implementability</a:t>
            </a:r>
            <a:r>
              <a:rPr lang="en-US" sz="800" b="1" baseline="30000" dirty="0" err="1">
                <a:solidFill>
                  <a:schemeClr val="tx1"/>
                </a:solidFill>
              </a:rPr>
              <a:t>A</a:t>
            </a:r>
            <a:endParaRPr lang="en-US" sz="800" b="1" baseline="30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E949E6-B68E-A01E-762D-82F98CF56904}"/>
              </a:ext>
            </a:extLst>
          </p:cNvPr>
          <p:cNvSpPr/>
          <p:nvPr/>
        </p:nvSpPr>
        <p:spPr>
          <a:xfrm>
            <a:off x="11334306" y="4631407"/>
            <a:ext cx="731019" cy="546752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Complete? </a:t>
            </a:r>
            <a:r>
              <a:rPr lang="en-US" sz="800" b="1" baseline="30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3E57258-5735-BC2D-2724-8A334698A41F}"/>
              </a:ext>
            </a:extLst>
          </p:cNvPr>
          <p:cNvSpPr/>
          <p:nvPr/>
        </p:nvSpPr>
        <p:spPr>
          <a:xfrm>
            <a:off x="10848412" y="5311733"/>
            <a:ext cx="971788" cy="546752"/>
          </a:xfrm>
          <a:prstGeom prst="rect">
            <a:avLst/>
          </a:prstGeom>
          <a:solidFill>
            <a:srgbClr val="BEAEB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Satisfaction </a:t>
            </a:r>
            <a:r>
              <a:rPr lang="en-US" sz="800" b="1" baseline="300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114504D-8CC5-A1BC-DC23-BAC0BFD31182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2933446" y="117179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1929FE2-E26E-EF91-16DE-5EB5FBA4A0AE}"/>
              </a:ext>
            </a:extLst>
          </p:cNvPr>
          <p:cNvCxnSpPr>
            <a:cxnSpLocks/>
          </p:cNvCxnSpPr>
          <p:nvPr/>
        </p:nvCxnSpPr>
        <p:spPr>
          <a:xfrm>
            <a:off x="5056048" y="117179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4C62591-7328-A42E-C3C8-D9B04F3FBA9F}"/>
              </a:ext>
            </a:extLst>
          </p:cNvPr>
          <p:cNvCxnSpPr>
            <a:cxnSpLocks/>
          </p:cNvCxnSpPr>
          <p:nvPr/>
        </p:nvCxnSpPr>
        <p:spPr>
          <a:xfrm>
            <a:off x="6451215" y="117179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E77D3C4-9FE7-9C6C-E7F1-467A7FA4D0FE}"/>
              </a:ext>
            </a:extLst>
          </p:cNvPr>
          <p:cNvCxnSpPr>
            <a:cxnSpLocks/>
          </p:cNvCxnSpPr>
          <p:nvPr/>
        </p:nvCxnSpPr>
        <p:spPr>
          <a:xfrm>
            <a:off x="7715317" y="117179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4E3076D-2DFF-E290-3890-A5010FEB2B3B}"/>
              </a:ext>
            </a:extLst>
          </p:cNvPr>
          <p:cNvCxnSpPr>
            <a:cxnSpLocks/>
          </p:cNvCxnSpPr>
          <p:nvPr/>
        </p:nvCxnSpPr>
        <p:spPr>
          <a:xfrm>
            <a:off x="8760782" y="117179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C17D373-7E5B-2562-1C2E-69D4CF99D481}"/>
              </a:ext>
            </a:extLst>
          </p:cNvPr>
          <p:cNvCxnSpPr>
            <a:cxnSpLocks/>
          </p:cNvCxnSpPr>
          <p:nvPr/>
        </p:nvCxnSpPr>
        <p:spPr>
          <a:xfrm>
            <a:off x="9816584" y="117179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7054C76-85E9-F785-ABFE-E4E36434AC28}"/>
              </a:ext>
            </a:extLst>
          </p:cNvPr>
          <p:cNvCxnSpPr>
            <a:cxnSpLocks/>
          </p:cNvCxnSpPr>
          <p:nvPr/>
        </p:nvCxnSpPr>
        <p:spPr>
          <a:xfrm>
            <a:off x="7711652" y="1982499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15B598F-D123-33DB-F754-AC550ACB865F}"/>
              </a:ext>
            </a:extLst>
          </p:cNvPr>
          <p:cNvCxnSpPr>
            <a:cxnSpLocks/>
          </p:cNvCxnSpPr>
          <p:nvPr/>
        </p:nvCxnSpPr>
        <p:spPr>
          <a:xfrm>
            <a:off x="8756207" y="1985619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75BA7D5-BD37-8C4F-7BC0-7EFCF0708085}"/>
              </a:ext>
            </a:extLst>
          </p:cNvPr>
          <p:cNvCxnSpPr>
            <a:cxnSpLocks/>
          </p:cNvCxnSpPr>
          <p:nvPr/>
        </p:nvCxnSpPr>
        <p:spPr>
          <a:xfrm>
            <a:off x="9816584" y="1982500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2F6EC2D-0A3A-8777-4555-0044464F1933}"/>
              </a:ext>
            </a:extLst>
          </p:cNvPr>
          <p:cNvCxnSpPr>
            <a:cxnSpLocks/>
          </p:cNvCxnSpPr>
          <p:nvPr/>
        </p:nvCxnSpPr>
        <p:spPr>
          <a:xfrm>
            <a:off x="7713221" y="277592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8D80B1A-6069-74B3-9486-EEC1110B7C1A}"/>
              </a:ext>
            </a:extLst>
          </p:cNvPr>
          <p:cNvCxnSpPr>
            <a:cxnSpLocks/>
          </p:cNvCxnSpPr>
          <p:nvPr/>
        </p:nvCxnSpPr>
        <p:spPr>
          <a:xfrm>
            <a:off x="8757776" y="2769618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F832B9D-5669-17EC-D497-563B2138F4E1}"/>
              </a:ext>
            </a:extLst>
          </p:cNvPr>
          <p:cNvCxnSpPr>
            <a:cxnSpLocks/>
          </p:cNvCxnSpPr>
          <p:nvPr/>
        </p:nvCxnSpPr>
        <p:spPr>
          <a:xfrm>
            <a:off x="9818153" y="2775926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2C750C1-A9E4-5527-6934-DDC8E25DE5FD}"/>
              </a:ext>
            </a:extLst>
          </p:cNvPr>
          <p:cNvCxnSpPr>
            <a:cxnSpLocks/>
          </p:cNvCxnSpPr>
          <p:nvPr/>
        </p:nvCxnSpPr>
        <p:spPr>
          <a:xfrm>
            <a:off x="2595652" y="1982499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B20CB8E-64C4-CB6E-BA4A-B50E3F64A275}"/>
              </a:ext>
            </a:extLst>
          </p:cNvPr>
          <p:cNvCxnSpPr>
            <a:cxnSpLocks/>
          </p:cNvCxnSpPr>
          <p:nvPr/>
        </p:nvCxnSpPr>
        <p:spPr>
          <a:xfrm>
            <a:off x="3293236" y="1982499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D9CA2AF-0223-3A01-C57D-DFA54EC33610}"/>
              </a:ext>
            </a:extLst>
          </p:cNvPr>
          <p:cNvCxnSpPr>
            <a:cxnSpLocks/>
          </p:cNvCxnSpPr>
          <p:nvPr/>
        </p:nvCxnSpPr>
        <p:spPr>
          <a:xfrm>
            <a:off x="2680493" y="277904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0ECFA33-9FD7-4A0A-7649-49B813851744}"/>
              </a:ext>
            </a:extLst>
          </p:cNvPr>
          <p:cNvCxnSpPr>
            <a:cxnSpLocks/>
          </p:cNvCxnSpPr>
          <p:nvPr/>
        </p:nvCxnSpPr>
        <p:spPr>
          <a:xfrm>
            <a:off x="2928870" y="3575609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0CD7677-0CDB-C97D-B554-A8C98662EC2A}"/>
              </a:ext>
            </a:extLst>
          </p:cNvPr>
          <p:cNvCxnSpPr>
            <a:cxnSpLocks/>
          </p:cNvCxnSpPr>
          <p:nvPr/>
        </p:nvCxnSpPr>
        <p:spPr>
          <a:xfrm>
            <a:off x="2928870" y="437688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D5288F9-EFF5-D6C3-F2AA-1FAF5DD29DD9}"/>
              </a:ext>
            </a:extLst>
          </p:cNvPr>
          <p:cNvCxnSpPr>
            <a:cxnSpLocks/>
          </p:cNvCxnSpPr>
          <p:nvPr/>
        </p:nvCxnSpPr>
        <p:spPr>
          <a:xfrm>
            <a:off x="2057182" y="2779045"/>
            <a:ext cx="0" cy="1852388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F31DC2E-C409-C8C3-1D81-40A29F7F4AEF}"/>
              </a:ext>
            </a:extLst>
          </p:cNvPr>
          <p:cNvCxnSpPr>
            <a:cxnSpLocks/>
          </p:cNvCxnSpPr>
          <p:nvPr/>
        </p:nvCxnSpPr>
        <p:spPr>
          <a:xfrm>
            <a:off x="4149891" y="437688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AA0D42F-CD63-3D61-F632-ACBB8B70CB53}"/>
              </a:ext>
            </a:extLst>
          </p:cNvPr>
          <p:cNvCxnSpPr>
            <a:cxnSpLocks/>
          </p:cNvCxnSpPr>
          <p:nvPr/>
        </p:nvCxnSpPr>
        <p:spPr>
          <a:xfrm>
            <a:off x="3882363" y="2774340"/>
            <a:ext cx="7352" cy="1074645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7C8AB7F-5552-BD50-F492-E6BFD15381B0}"/>
              </a:ext>
            </a:extLst>
          </p:cNvPr>
          <p:cNvCxnSpPr>
            <a:cxnSpLocks/>
          </p:cNvCxnSpPr>
          <p:nvPr/>
        </p:nvCxnSpPr>
        <p:spPr>
          <a:xfrm>
            <a:off x="5387558" y="1982499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BBAE81F-43FA-406E-2C4D-A2CE12BE04BA}"/>
              </a:ext>
            </a:extLst>
          </p:cNvPr>
          <p:cNvCxnSpPr>
            <a:cxnSpLocks/>
          </p:cNvCxnSpPr>
          <p:nvPr/>
        </p:nvCxnSpPr>
        <p:spPr>
          <a:xfrm>
            <a:off x="6085141" y="1973068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6BCE537-0BC1-9FCB-99E8-9CFBCDCC514A}"/>
              </a:ext>
            </a:extLst>
          </p:cNvPr>
          <p:cNvCxnSpPr>
            <a:cxnSpLocks/>
          </p:cNvCxnSpPr>
          <p:nvPr/>
        </p:nvCxnSpPr>
        <p:spPr>
          <a:xfrm>
            <a:off x="5745777" y="2779045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1C72B6EF-BB95-944B-2C4D-F59770196CFB}"/>
              </a:ext>
            </a:extLst>
          </p:cNvPr>
          <p:cNvCxnSpPr>
            <a:cxnSpLocks/>
          </p:cNvCxnSpPr>
          <p:nvPr/>
        </p:nvCxnSpPr>
        <p:spPr>
          <a:xfrm>
            <a:off x="5745777" y="3594463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3F540D7-B2BE-A8D4-3881-8878C858AF69}"/>
              </a:ext>
            </a:extLst>
          </p:cNvPr>
          <p:cNvCxnSpPr>
            <a:cxnSpLocks/>
          </p:cNvCxnSpPr>
          <p:nvPr/>
        </p:nvCxnSpPr>
        <p:spPr>
          <a:xfrm>
            <a:off x="5745777" y="4384721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6B7194EB-7585-5A42-8417-C1C1B3C3DDFE}"/>
              </a:ext>
            </a:extLst>
          </p:cNvPr>
          <p:cNvCxnSpPr>
            <a:cxnSpLocks/>
          </p:cNvCxnSpPr>
          <p:nvPr/>
        </p:nvCxnSpPr>
        <p:spPr>
          <a:xfrm>
            <a:off x="7440565" y="3574019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2CFD407-B48B-5B13-D5A0-71668A9AFC2E}"/>
              </a:ext>
            </a:extLst>
          </p:cNvPr>
          <p:cNvCxnSpPr>
            <a:cxnSpLocks/>
          </p:cNvCxnSpPr>
          <p:nvPr/>
        </p:nvCxnSpPr>
        <p:spPr>
          <a:xfrm>
            <a:off x="8038061" y="3585036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095CA9F-E6DA-9827-72F0-F69779C83131}"/>
              </a:ext>
            </a:extLst>
          </p:cNvPr>
          <p:cNvCxnSpPr>
            <a:cxnSpLocks/>
          </p:cNvCxnSpPr>
          <p:nvPr/>
        </p:nvCxnSpPr>
        <p:spPr>
          <a:xfrm>
            <a:off x="7444952" y="4376876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D915C08-B2D2-7AD1-045A-650F00B13E15}"/>
              </a:ext>
            </a:extLst>
          </p:cNvPr>
          <p:cNvCxnSpPr>
            <a:cxnSpLocks/>
          </p:cNvCxnSpPr>
          <p:nvPr/>
        </p:nvCxnSpPr>
        <p:spPr>
          <a:xfrm>
            <a:off x="9026312" y="4376876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A263006-5AC0-B476-41BC-646FA0EE0AC9}"/>
              </a:ext>
            </a:extLst>
          </p:cNvPr>
          <p:cNvCxnSpPr>
            <a:cxnSpLocks/>
          </p:cNvCxnSpPr>
          <p:nvPr/>
        </p:nvCxnSpPr>
        <p:spPr>
          <a:xfrm>
            <a:off x="9026312" y="3579538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1859DA3-5A55-6336-C7EE-AB970202AD6B}"/>
              </a:ext>
            </a:extLst>
          </p:cNvPr>
          <p:cNvCxnSpPr>
            <a:cxnSpLocks/>
          </p:cNvCxnSpPr>
          <p:nvPr/>
        </p:nvCxnSpPr>
        <p:spPr>
          <a:xfrm>
            <a:off x="9900659" y="3585036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24A40DA7-D468-DD59-A52F-DE5392D6BF40}"/>
              </a:ext>
            </a:extLst>
          </p:cNvPr>
          <p:cNvCxnSpPr>
            <a:cxnSpLocks/>
          </p:cNvCxnSpPr>
          <p:nvPr/>
        </p:nvCxnSpPr>
        <p:spPr>
          <a:xfrm>
            <a:off x="9900659" y="4383114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5531105-807F-4265-05FA-894C83763BC8}"/>
              </a:ext>
            </a:extLst>
          </p:cNvPr>
          <p:cNvCxnSpPr>
            <a:cxnSpLocks/>
          </p:cNvCxnSpPr>
          <p:nvPr/>
        </p:nvCxnSpPr>
        <p:spPr>
          <a:xfrm>
            <a:off x="11713327" y="4381507"/>
            <a:ext cx="0" cy="25452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B7AF18D-B524-6110-ACBA-AE9AE59074AB}"/>
              </a:ext>
            </a:extLst>
          </p:cNvPr>
          <p:cNvCxnSpPr>
            <a:cxnSpLocks/>
          </p:cNvCxnSpPr>
          <p:nvPr/>
        </p:nvCxnSpPr>
        <p:spPr>
          <a:xfrm>
            <a:off x="7926511" y="4384721"/>
            <a:ext cx="0" cy="92701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BFA813F-CFBE-AC62-B054-C5D0320B206E}"/>
              </a:ext>
            </a:extLst>
          </p:cNvPr>
          <p:cNvCxnSpPr>
            <a:cxnSpLocks/>
          </p:cNvCxnSpPr>
          <p:nvPr/>
        </p:nvCxnSpPr>
        <p:spPr>
          <a:xfrm>
            <a:off x="8427703" y="4384721"/>
            <a:ext cx="0" cy="92701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CA49E0B1-6B8B-9CA0-AB03-D29867C74ADD}"/>
              </a:ext>
            </a:extLst>
          </p:cNvPr>
          <p:cNvCxnSpPr>
            <a:cxnSpLocks/>
          </p:cNvCxnSpPr>
          <p:nvPr/>
        </p:nvCxnSpPr>
        <p:spPr>
          <a:xfrm>
            <a:off x="10586441" y="4376876"/>
            <a:ext cx="0" cy="92701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A250663-820A-DB9F-8AEF-C94656528531}"/>
              </a:ext>
            </a:extLst>
          </p:cNvPr>
          <p:cNvCxnSpPr>
            <a:cxnSpLocks/>
          </p:cNvCxnSpPr>
          <p:nvPr/>
        </p:nvCxnSpPr>
        <p:spPr>
          <a:xfrm>
            <a:off x="11010647" y="4384721"/>
            <a:ext cx="0" cy="927012"/>
          </a:xfrm>
          <a:prstGeom prst="straightConnector1">
            <a:avLst/>
          </a:prstGeom>
          <a:ln w="19050">
            <a:solidFill>
              <a:srgbClr val="4B677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17623F1-8A41-AC73-0A3E-4086D04F841C}"/>
              </a:ext>
            </a:extLst>
          </p:cNvPr>
          <p:cNvSpPr txBox="1"/>
          <p:nvPr/>
        </p:nvSpPr>
        <p:spPr>
          <a:xfrm>
            <a:off x="1325" y="0"/>
            <a:ext cx="10367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u="none" strike="noStrike" baseline="0" dirty="0">
                <a:solidFill>
                  <a:srgbClr val="29655A"/>
                </a:solidFill>
                <a:latin typeface="Proxima Nova Cond"/>
              </a:rPr>
              <a:t>Figure C: Vertical Relational Diagram as Applied to Ecosystem Restoration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3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BACB4C5A1074A929E50C79B0151D7" ma:contentTypeVersion="17" ma:contentTypeDescription="Create a new document." ma:contentTypeScope="" ma:versionID="7c4f27e3630d37ffa7f79b1978cbc6b9">
  <xsd:schema xmlns:xsd="http://www.w3.org/2001/XMLSchema" xmlns:xs="http://www.w3.org/2001/XMLSchema" xmlns:p="http://schemas.microsoft.com/office/2006/metadata/properties" xmlns:ns2="79aa2a35-357a-4911-8559-b0112012f685" xmlns:ns3="60401562-c9c1-4d5c-8f98-808ad9760d98" targetNamespace="http://schemas.microsoft.com/office/2006/metadata/properties" ma:root="true" ma:fieldsID="515ff7921d794af41f9046df4193e295" ns2:_="" ns3:_="">
    <xsd:import namespace="79aa2a35-357a-4911-8559-b0112012f685"/>
    <xsd:import namespace="60401562-c9c1-4d5c-8f98-808ad9760d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a2a35-357a-4911-8559-b0112012f6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321e31c-b923-4e49-89ed-2e13ed8906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01562-c9c1-4d5c-8f98-808ad9760d9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ad2790c-b999-437d-9fec-4fb831578d79}" ma:internalName="TaxCatchAll" ma:showField="CatchAllData" ma:web="60401562-c9c1-4d5c-8f98-808ad9760d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24EFEA-BB58-4F05-B123-14404581B6AA}"/>
</file>

<file path=customXml/itemProps2.xml><?xml version="1.0" encoding="utf-8"?>
<ds:datastoreItem xmlns:ds="http://schemas.openxmlformats.org/officeDocument/2006/customXml" ds:itemID="{D15C9F8B-8EFE-4618-A609-8DE2B7372548}"/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258</Words>
  <Application>Microsoft Office PowerPoint</Application>
  <PresentationFormat>Widescreen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Proxima Nova Cond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Fleeger, Timothy M (Tim) CIV USARMY CENWD (USA)</dc:creator>
  <cp:lastModifiedBy>Timothy</cp:lastModifiedBy>
  <cp:revision>5</cp:revision>
  <dcterms:created xsi:type="dcterms:W3CDTF">2023-10-06T16:26:31Z</dcterms:created>
  <dcterms:modified xsi:type="dcterms:W3CDTF">2023-10-20T14:07:19Z</dcterms:modified>
</cp:coreProperties>
</file>